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88" autoAdjust="0"/>
    <p:restoredTop sz="94671" autoAdjust="0"/>
  </p:normalViewPr>
  <p:slideViewPr>
    <p:cSldViewPr>
      <p:cViewPr varScale="1">
        <p:scale>
          <a:sx n="79" d="100"/>
          <a:sy n="79" d="100"/>
        </p:scale>
        <p:origin x="1410"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9F24DE-9BE1-4C69-B395-7F7C4103E105}" type="datetimeFigureOut">
              <a:rPr lang="en-US" smtClean="0"/>
              <a:t>7/15/2018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8B19B8-2A85-4A85-A11B-966BC12365EC}" type="slidenum">
              <a:rPr lang="en-US" smtClean="0"/>
              <a:t>‹#›</a:t>
            </a:fld>
            <a:endParaRPr lang="en-US" dirty="0"/>
          </a:p>
        </p:txBody>
      </p:sp>
    </p:spTree>
    <p:extLst>
      <p:ext uri="{BB962C8B-B14F-4D97-AF65-F5344CB8AC3E}">
        <p14:creationId xmlns:p14="http://schemas.microsoft.com/office/powerpoint/2010/main" val="15475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Name</a:t>
            </a:r>
          </a:p>
          <a:p>
            <a:r>
              <a:rPr lang="en-US" sz="1200" kern="1200" dirty="0" smtClean="0">
                <a:solidFill>
                  <a:schemeClr val="tx1"/>
                </a:solidFill>
                <a:effectLst/>
                <a:latin typeface="+mn-lt"/>
                <a:ea typeface="+mn-ea"/>
                <a:cs typeface="+mn-cs"/>
              </a:rPr>
              <a:t>Institutional affiliation</a:t>
            </a:r>
          </a:p>
          <a:p>
            <a:r>
              <a:rPr lang="en-US" sz="1200" kern="1200" dirty="0" smtClean="0">
                <a:solidFill>
                  <a:schemeClr val="tx1"/>
                </a:solidFill>
                <a:effectLst/>
                <a:latin typeface="+mn-lt"/>
                <a:ea typeface="+mn-ea"/>
                <a:cs typeface="+mn-cs"/>
              </a:rPr>
              <a:t>Date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E8B19B8-2A85-4A85-A11B-966BC12365EC}" type="slidenum">
              <a:rPr lang="en-US" smtClean="0"/>
              <a:t>1</a:t>
            </a:fld>
            <a:endParaRPr lang="en-US" dirty="0"/>
          </a:p>
        </p:txBody>
      </p:sp>
    </p:spTree>
    <p:extLst>
      <p:ext uri="{BB962C8B-B14F-4D97-AF65-F5344CB8AC3E}">
        <p14:creationId xmlns:p14="http://schemas.microsoft.com/office/powerpoint/2010/main" val="1437396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E8F7554A-CF51-4933-BEF7-8BFD2B80596F}" type="datetimeFigureOut">
              <a:rPr lang="en-US" smtClean="0"/>
              <a:t>7/15/2018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F55A4F1-55C4-4738-A3F8-43E180085373}"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8F7554A-CF51-4933-BEF7-8BFD2B80596F}" type="datetimeFigureOut">
              <a:rPr lang="en-US" smtClean="0"/>
              <a:t>7/15/2018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3F55A4F1-55C4-4738-A3F8-43E180085373}"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E8F7554A-CF51-4933-BEF7-8BFD2B80596F}" type="datetimeFigureOut">
              <a:rPr lang="en-US" smtClean="0"/>
              <a:t>7/15/2018</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F55A4F1-55C4-4738-A3F8-43E180085373}"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E8F7554A-CF51-4933-BEF7-8BFD2B80596F}" type="datetimeFigureOut">
              <a:rPr lang="en-US" smtClean="0"/>
              <a:t>7/15/2018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55A4F1-55C4-4738-A3F8-43E180085373}" type="slidenum">
              <a:rPr lang="en-US" smtClean="0"/>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E8F7554A-CF51-4933-BEF7-8BFD2B80596F}" type="datetimeFigureOut">
              <a:rPr lang="en-US" smtClean="0"/>
              <a:t>7/15/2018</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F55A4F1-55C4-4738-A3F8-43E180085373}"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8F7554A-CF51-4933-BEF7-8BFD2B80596F}" type="datetimeFigureOut">
              <a:rPr lang="en-US" smtClean="0"/>
              <a:t>7/15/2018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3F55A4F1-55C4-4738-A3F8-43E180085373}"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E8F7554A-CF51-4933-BEF7-8BFD2B80596F}" type="datetimeFigureOut">
              <a:rPr lang="en-US" smtClean="0"/>
              <a:t>7/15/2018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F55A4F1-55C4-4738-A3F8-43E180085373}"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F55A4F1-55C4-4738-A3F8-43E180085373}" type="slidenum">
              <a:rPr lang="en-US" smtClean="0"/>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E8F7554A-CF51-4933-BEF7-8BFD2B80596F}" type="datetimeFigureOut">
              <a:rPr lang="en-US" smtClean="0"/>
              <a:t>7/15/2018</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3F55A4F1-55C4-4738-A3F8-43E180085373}"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E8F7554A-CF51-4933-BEF7-8BFD2B80596F}" type="datetimeFigureOut">
              <a:rPr lang="en-US" smtClean="0"/>
              <a:t>7/15/2018</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F7554A-CF51-4933-BEF7-8BFD2B80596F}" type="datetimeFigureOut">
              <a:rPr lang="en-US" smtClean="0"/>
              <a:t>7/15/2018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55A4F1-55C4-4738-A3F8-43E180085373}"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3F55A4F1-55C4-4738-A3F8-43E180085373}"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F7554A-CF51-4933-BEF7-8BFD2B80596F}" type="datetimeFigureOut">
              <a:rPr lang="en-US" smtClean="0"/>
              <a:t>7/15/2018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8F7554A-CF51-4933-BEF7-8BFD2B80596F}" type="datetimeFigureOut">
              <a:rPr lang="en-US" smtClean="0"/>
              <a:t>7/15/2018</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F55A4F1-55C4-4738-A3F8-43E180085373}"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2590800"/>
            <a:ext cx="7391400" cy="1905000"/>
          </a:xfrm>
        </p:spPr>
        <p:txBody>
          <a:bodyPr>
            <a:normAutofit/>
          </a:bodyPr>
          <a:lstStyle/>
          <a:p>
            <a:pPr algn="ctr"/>
            <a:r>
              <a:rPr lang="en-US" sz="2400" b="1" dirty="0">
                <a:latin typeface="Times New Roman" pitchFamily="18" charset="0"/>
                <a:cs typeface="Times New Roman" pitchFamily="18" charset="0"/>
              </a:rPr>
              <a:t>Name</a:t>
            </a:r>
          </a:p>
          <a:p>
            <a:pPr algn="ctr"/>
            <a:r>
              <a:rPr lang="en-US" sz="2400" b="1" dirty="0">
                <a:latin typeface="Times New Roman" pitchFamily="18" charset="0"/>
                <a:cs typeface="Times New Roman" pitchFamily="18" charset="0"/>
              </a:rPr>
              <a:t>Institutional affiliation</a:t>
            </a:r>
          </a:p>
          <a:p>
            <a:pPr algn="ctr"/>
            <a:r>
              <a:rPr lang="en-US" sz="2400" b="1" dirty="0" smtClean="0">
                <a:latin typeface="Times New Roman" pitchFamily="18" charset="0"/>
                <a:cs typeface="Times New Roman" pitchFamily="18" charset="0"/>
              </a:rPr>
              <a:t>Date </a:t>
            </a:r>
            <a:endParaRPr lang="en-US" sz="2400" b="1" dirty="0">
              <a:latin typeface="Times New Roman" pitchFamily="18" charset="0"/>
              <a:cs typeface="Times New Roman" pitchFamily="18" charset="0"/>
            </a:endParaRPr>
          </a:p>
          <a:p>
            <a:r>
              <a:rPr lang="en-US" sz="2400" b="1" dirty="0">
                <a:latin typeface="Times New Roman" pitchFamily="18" charset="0"/>
                <a:cs typeface="Times New Roman" pitchFamily="18" charset="0"/>
              </a:rPr>
              <a:t> </a:t>
            </a:r>
          </a:p>
          <a:p>
            <a:endParaRPr lang="en-US" sz="2400" b="1" dirty="0">
              <a:latin typeface="Times New Roman" pitchFamily="18" charset="0"/>
              <a:cs typeface="Times New Roman" pitchFamily="18" charset="0"/>
            </a:endParaRPr>
          </a:p>
        </p:txBody>
      </p:sp>
      <p:sp>
        <p:nvSpPr>
          <p:cNvPr id="2" name="Title 1"/>
          <p:cNvSpPr>
            <a:spLocks noGrp="1"/>
          </p:cNvSpPr>
          <p:nvPr>
            <p:ph type="ctrTitle"/>
          </p:nvPr>
        </p:nvSpPr>
        <p:spPr>
          <a:xfrm>
            <a:off x="1066800" y="228601"/>
            <a:ext cx="7239000" cy="1676399"/>
          </a:xfrm>
        </p:spPr>
        <p:txBody>
          <a:bodyPr>
            <a:normAutofit/>
          </a:bodyPr>
          <a:lstStyle/>
          <a:p>
            <a:pPr algn="ctr"/>
            <a:r>
              <a:rPr lang="en-US" sz="2400" b="1" dirty="0" smtClean="0">
                <a:latin typeface="Times New Roman" pitchFamily="18" charset="0"/>
                <a:cs typeface="Times New Roman" pitchFamily="18" charset="0"/>
              </a:rPr>
              <a:t>CAPSTONE NEEDS ASSESSMENT   TRAINING PROGRAM</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7943629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1020762"/>
          </a:xfrm>
        </p:spPr>
        <p:txBody>
          <a:bodyPr>
            <a:normAutofit/>
          </a:bodyPr>
          <a:lstStyle/>
          <a:p>
            <a:pPr algn="ctr"/>
            <a:r>
              <a:rPr lang="en-US" sz="2400" dirty="0" smtClean="0">
                <a:latin typeface="Times New Roman" pitchFamily="18" charset="0"/>
                <a:cs typeface="Times New Roman" pitchFamily="18" charset="0"/>
              </a:rPr>
              <a:t>Introduction </a:t>
            </a: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600200"/>
            <a:ext cx="7696200" cy="2667000"/>
          </a:xfrm>
        </p:spPr>
        <p:txBody>
          <a:bodyPr>
            <a:noAutofit/>
          </a:bodyPr>
          <a:lstStyle/>
          <a:p>
            <a:pPr algn="just"/>
            <a:r>
              <a:rPr lang="en-US" sz="2400" dirty="0" smtClean="0">
                <a:latin typeface="Times New Roman" pitchFamily="18" charset="0"/>
                <a:cs typeface="Times New Roman" pitchFamily="18" charset="0"/>
              </a:rPr>
              <a:t>A needs assessment is the process that determines and addresses the gaps existing between the ongoing conditions and the desired conditions.</a:t>
            </a:r>
          </a:p>
          <a:p>
            <a:pPr algn="just"/>
            <a:r>
              <a:rPr lang="en-US" sz="2400" dirty="0" smtClean="0">
                <a:latin typeface="Times New Roman" pitchFamily="18" charset="0"/>
                <a:cs typeface="Times New Roman" pitchFamily="18" charset="0"/>
              </a:rPr>
              <a:t>Capstone Part One training program Capstone effectively impacts this assessment with the combination of the variety of training techniques and methodologies. </a:t>
            </a:r>
          </a:p>
        </p:txBody>
      </p:sp>
    </p:spTree>
    <p:extLst>
      <p:ext uri="{BB962C8B-B14F-4D97-AF65-F5344CB8AC3E}">
        <p14:creationId xmlns:p14="http://schemas.microsoft.com/office/powerpoint/2010/main" val="845966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smtClean="0">
                <a:latin typeface="Times New Roman" pitchFamily="18" charset="0"/>
                <a:cs typeface="Times New Roman" pitchFamily="18" charset="0"/>
              </a:rPr>
              <a:t>Training methods </a:t>
            </a:r>
            <a:endParaRPr lang="en-US" sz="2400"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828801"/>
            <a:ext cx="7620000" cy="2209799"/>
          </a:xfrm>
        </p:spPr>
        <p:txBody>
          <a:bodyPr>
            <a:normAutofit/>
          </a:bodyPr>
          <a:lstStyle/>
          <a:p>
            <a:r>
              <a:rPr lang="en-US" sz="2400" dirty="0" smtClean="0">
                <a:latin typeface="Times New Roman" pitchFamily="18" charset="0"/>
                <a:cs typeface="Times New Roman" pitchFamily="18" charset="0"/>
              </a:rPr>
              <a:t>Lecture method</a:t>
            </a:r>
          </a:p>
          <a:p>
            <a:r>
              <a:rPr lang="en-US" sz="2400" dirty="0" smtClean="0">
                <a:latin typeface="Times New Roman" pitchFamily="18" charset="0"/>
                <a:cs typeface="Times New Roman" pitchFamily="18" charset="0"/>
              </a:rPr>
              <a:t>Discussion Method</a:t>
            </a:r>
          </a:p>
          <a:p>
            <a:r>
              <a:rPr lang="en-US" sz="2400" dirty="0" smtClean="0">
                <a:latin typeface="Times New Roman" pitchFamily="18" charset="0"/>
                <a:cs typeface="Times New Roman" pitchFamily="18" charset="0"/>
              </a:rPr>
              <a:t>Demonstration Method</a:t>
            </a:r>
          </a:p>
          <a:p>
            <a:r>
              <a:rPr lang="en-US" sz="2400" dirty="0" smtClean="0">
                <a:latin typeface="Times New Roman" pitchFamily="18" charset="0"/>
                <a:cs typeface="Times New Roman" pitchFamily="18" charset="0"/>
              </a:rPr>
              <a:t>Debriefing Method</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1798685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Lecture method </a:t>
            </a: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600201"/>
            <a:ext cx="8229600" cy="3352800"/>
          </a:xfrm>
        </p:spPr>
        <p:txBody>
          <a:bodyPr>
            <a:normAutofit/>
          </a:bodyPr>
          <a:lstStyle/>
          <a:p>
            <a:pPr marL="285750" indent="-285750" algn="just"/>
            <a:r>
              <a:rPr lang="en-US" sz="2400" dirty="0" smtClean="0">
                <a:latin typeface="Times New Roman" pitchFamily="18" charset="0"/>
                <a:cs typeface="Times New Roman" pitchFamily="18" charset="0"/>
              </a:rPr>
              <a:t>Lecture method is one of the training methods in the Capstone Part One training program. The process is applicable in needs assessment because of the large size of the student. </a:t>
            </a:r>
          </a:p>
          <a:p>
            <a:pPr marL="285750" indent="-285750" algn="just"/>
            <a:r>
              <a:rPr lang="en-US" sz="2400" dirty="0" smtClean="0">
                <a:latin typeface="Times New Roman" pitchFamily="18" charset="0"/>
                <a:cs typeface="Times New Roman" pitchFamily="18" charset="0"/>
              </a:rPr>
              <a:t>The method facilitates communication in large class and thus conscious and constant efforts need to be made so that the trainer gets to know the challenges those learners are going through and engage them to get feedback verbally (Nayahangan et al., 2018). </a:t>
            </a:r>
          </a:p>
          <a:p>
            <a:pPr marL="0" indent="0">
              <a:buNone/>
            </a:pPr>
            <a:endParaRPr lang="en-US" sz="2400" dirty="0"/>
          </a:p>
        </p:txBody>
      </p:sp>
    </p:spTree>
    <p:extLst>
      <p:ext uri="{BB962C8B-B14F-4D97-AF65-F5344CB8AC3E}">
        <p14:creationId xmlns:p14="http://schemas.microsoft.com/office/powerpoint/2010/main" val="34718836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latin typeface="Times New Roman" pitchFamily="18" charset="0"/>
                <a:cs typeface="Times New Roman" pitchFamily="18" charset="0"/>
              </a:rPr>
              <a:t>D</a:t>
            </a:r>
            <a:r>
              <a:rPr lang="en-US" sz="2400" dirty="0" smtClean="0">
                <a:latin typeface="Times New Roman" pitchFamily="18" charset="0"/>
                <a:cs typeface="Times New Roman" pitchFamily="18" charset="0"/>
              </a:rPr>
              <a:t>emonstration </a:t>
            </a:r>
            <a:r>
              <a:rPr lang="en-US" sz="2400" dirty="0">
                <a:latin typeface="Times New Roman" pitchFamily="18" charset="0"/>
                <a:cs typeface="Times New Roman" pitchFamily="18" charset="0"/>
              </a:rPr>
              <a:t>M</a:t>
            </a:r>
            <a:r>
              <a:rPr lang="en-US" sz="2400" dirty="0" smtClean="0">
                <a:latin typeface="Times New Roman" pitchFamily="18" charset="0"/>
                <a:cs typeface="Times New Roman" pitchFamily="18" charset="0"/>
              </a:rPr>
              <a:t>ethod</a:t>
            </a: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600201"/>
            <a:ext cx="7924800" cy="3352799"/>
          </a:xfrm>
        </p:spPr>
        <p:txBody>
          <a:bodyPr>
            <a:normAutofit/>
          </a:bodyPr>
          <a:lstStyle/>
          <a:p>
            <a:pPr algn="just"/>
            <a:r>
              <a:rPr lang="en-US" sz="2400" dirty="0" smtClean="0">
                <a:latin typeface="Times New Roman" pitchFamily="18" charset="0"/>
                <a:cs typeface="Times New Roman" pitchFamily="18" charset="0"/>
              </a:rPr>
              <a:t> Demonstration method works so nicely that it allows for the practical application of experiments alongside examples.  </a:t>
            </a:r>
          </a:p>
          <a:p>
            <a:pPr algn="just"/>
            <a:r>
              <a:rPr lang="en-US" sz="2400" dirty="0" smtClean="0">
                <a:latin typeface="Times New Roman" pitchFamily="18" charset="0"/>
                <a:cs typeface="Times New Roman" pitchFamily="18" charset="0"/>
              </a:rPr>
              <a:t>It is applied to prove taught facts. </a:t>
            </a:r>
          </a:p>
          <a:p>
            <a:pPr algn="just"/>
            <a:r>
              <a:rPr lang="en-US" sz="2400" dirty="0" smtClean="0">
                <a:latin typeface="Times New Roman" pitchFamily="18" charset="0"/>
                <a:cs typeface="Times New Roman" pitchFamily="18" charset="0"/>
              </a:rPr>
              <a:t>The demonstration is used in the event of raising the learner’s interest on needs assessment while reinforcing retention in their content in memory by connecting facts and applying the same circumstances in the real world(Nayahangan et al., 2018). </a:t>
            </a:r>
          </a:p>
          <a:p>
            <a:pPr algn="just"/>
            <a:endParaRPr lang="en-US"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0793497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Debriefing </a:t>
            </a:r>
            <a:r>
              <a:rPr lang="en-US" sz="2400" dirty="0">
                <a:latin typeface="Times New Roman" pitchFamily="18" charset="0"/>
                <a:cs typeface="Times New Roman" pitchFamily="18" charset="0"/>
              </a:rPr>
              <a:t>M</a:t>
            </a:r>
            <a:r>
              <a:rPr lang="en-US" sz="2400" dirty="0" smtClean="0">
                <a:latin typeface="Times New Roman" pitchFamily="18" charset="0"/>
                <a:cs typeface="Times New Roman" pitchFamily="18" charset="0"/>
              </a:rPr>
              <a:t>ethod</a:t>
            </a: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143000"/>
            <a:ext cx="8001000" cy="3505200"/>
          </a:xfrm>
        </p:spPr>
        <p:txBody>
          <a:bodyPr>
            <a:noAutofit/>
          </a:bodyPr>
          <a:lstStyle/>
          <a:p>
            <a:pPr algn="just"/>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technique revolves around sharing and examining any form of information after the training session while serving different tasks.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this training program debriefing considers experiences as well as facilitating reflection of the content learned as well as feedback</a:t>
            </a:r>
            <a:r>
              <a:rPr lang="en-US" sz="2400" dirty="0" smtClean="0">
                <a:latin typeface="Times New Roman" pitchFamily="18" charset="0"/>
                <a:cs typeface="Times New Roman" pitchFamily="18" charset="0"/>
              </a:rPr>
              <a:t>.</a:t>
            </a:r>
          </a:p>
          <a:p>
            <a:pPr algn="just"/>
            <a:r>
              <a:rPr lang="en-US" sz="2400" dirty="0" smtClean="0">
                <a:latin typeface="Times New Roman" pitchFamily="18" charset="0"/>
                <a:cs typeface="Times New Roman" pitchFamily="18" charset="0"/>
              </a:rPr>
              <a:t>Debriefing Method provides </a:t>
            </a:r>
            <a:r>
              <a:rPr lang="en-US" sz="2400" dirty="0">
                <a:latin typeface="Times New Roman" pitchFamily="18" charset="0"/>
                <a:cs typeface="Times New Roman" pitchFamily="18" charset="0"/>
              </a:rPr>
              <a:t>immediate feedback to students and </a:t>
            </a:r>
            <a:r>
              <a:rPr lang="en-US" sz="2400" dirty="0" smtClean="0">
                <a:latin typeface="Times New Roman" pitchFamily="18" charset="0"/>
                <a:cs typeface="Times New Roman" pitchFamily="18" charset="0"/>
              </a:rPr>
              <a:t>allow </a:t>
            </a:r>
            <a:r>
              <a:rPr lang="en-US" sz="2400" dirty="0">
                <a:latin typeface="Times New Roman" pitchFamily="18" charset="0"/>
                <a:cs typeface="Times New Roman" pitchFamily="18" charset="0"/>
              </a:rPr>
              <a:t>them to </a:t>
            </a:r>
            <a:r>
              <a:rPr lang="en-US" sz="2400" dirty="0" smtClean="0">
                <a:latin typeface="Times New Roman" pitchFamily="18" charset="0"/>
                <a:cs typeface="Times New Roman" pitchFamily="18" charset="0"/>
              </a:rPr>
              <a:t>judge their exepriences(Petyaeva et al., 2018). </a:t>
            </a:r>
          </a:p>
          <a:p>
            <a:pPr algn="just"/>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0451522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Discussion Method</a:t>
            </a: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gn="just"/>
            <a:r>
              <a:rPr lang="en-US" sz="2400" dirty="0" smtClean="0">
                <a:latin typeface="Times New Roman" pitchFamily="18" charset="0"/>
                <a:cs typeface="Times New Roman" pitchFamily="18" charset="0"/>
              </a:rPr>
              <a:t>Discussion method allows participants to either share their views  with either, their peers or their trainers and thus enhancing the participants understanding (Petyaeva et al., 2018). </a:t>
            </a:r>
          </a:p>
          <a:p>
            <a:pPr algn="just"/>
            <a:r>
              <a:rPr lang="en-US" sz="2400" dirty="0" smtClean="0">
                <a:latin typeface="Times New Roman" pitchFamily="18" charset="0"/>
                <a:cs typeface="Times New Roman" pitchFamily="18" charset="0"/>
              </a:rPr>
              <a:t>This  method instills participant’s confidence as well as reinforcing trainee’s knowledge on the needs assessment.</a:t>
            </a:r>
          </a:p>
          <a:p>
            <a:pPr algn="just"/>
            <a:r>
              <a:rPr lang="en-US" sz="2400" dirty="0" smtClean="0">
                <a:latin typeface="Times New Roman" pitchFamily="18" charset="0"/>
                <a:cs typeface="Times New Roman" pitchFamily="18" charset="0"/>
              </a:rPr>
              <a:t>Learners are handled democratically by being given equal chances to interact and  giving their opinions during the training program. </a:t>
            </a:r>
          </a:p>
          <a:p>
            <a:pPr algn="just"/>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2291383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smtClean="0">
                <a:latin typeface="Times New Roman" pitchFamily="18" charset="0"/>
                <a:cs typeface="Times New Roman" pitchFamily="18" charset="0"/>
              </a:rPr>
              <a:t>Capstone Part Two</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Autofit/>
          </a:bodyPr>
          <a:lstStyle/>
          <a:p>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the training program, I approached needs assessment by use of a couple of methods as far as training designs and techniques are concerned.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Most </a:t>
            </a:r>
            <a:r>
              <a:rPr lang="en-US" sz="2400" dirty="0">
                <a:latin typeface="Times New Roman" pitchFamily="18" charset="0"/>
                <a:cs typeface="Times New Roman" pitchFamily="18" charset="0"/>
              </a:rPr>
              <a:t>importantly, the ways that I found useful and practical in this needs assessment training program stems from the lecture method, demonstration, debriefing to classroom discussion method.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My </a:t>
            </a:r>
            <a:r>
              <a:rPr lang="en-US" sz="2400" dirty="0">
                <a:latin typeface="Times New Roman" pitchFamily="18" charset="0"/>
                <a:cs typeface="Times New Roman" pitchFamily="18" charset="0"/>
              </a:rPr>
              <a:t>approach on these training designs and methods was based on consideration participant’s needs assessment training program. </a:t>
            </a:r>
          </a:p>
        </p:txBody>
      </p:sp>
    </p:spTree>
    <p:extLst>
      <p:ext uri="{BB962C8B-B14F-4D97-AF65-F5344CB8AC3E}">
        <p14:creationId xmlns:p14="http://schemas.microsoft.com/office/powerpoint/2010/main" val="29721073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Capstone Part Two</a:t>
            </a: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400" dirty="0">
                <a:latin typeface="Times New Roman" pitchFamily="18" charset="0"/>
                <a:cs typeface="Times New Roman" pitchFamily="18" charset="0"/>
              </a:rPr>
              <a:t>Some of these methods were centered on trainers while others were participants focused or both. By considering the lecture method, I found it centered on the instructor but not the learners.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lecture technique </a:t>
            </a:r>
            <a:r>
              <a:rPr lang="en-US" sz="2400" dirty="0">
                <a:latin typeface="Times New Roman" pitchFamily="18" charset="0"/>
                <a:cs typeface="Times New Roman" pitchFamily="18" charset="0"/>
              </a:rPr>
              <a:t>requires that the learners are “Tabula rasa” in that, people are born with no built-in mental content, and as such, the students receive instructions and information through lecture method passively.</a:t>
            </a:r>
          </a:p>
          <a:p>
            <a:r>
              <a:rPr lang="en-US" sz="2400" dirty="0">
                <a:latin typeface="Times New Roman" pitchFamily="18" charset="0"/>
                <a:cs typeface="Times New Roman" pitchFamily="18" charset="0"/>
              </a:rPr>
              <a:t>In the demonstration method, I mostly considered facts, visual evidence and their applicability which required participants to experiment. </a:t>
            </a:r>
          </a:p>
        </p:txBody>
      </p:sp>
    </p:spTree>
    <p:extLst>
      <p:ext uri="{BB962C8B-B14F-4D97-AF65-F5344CB8AC3E}">
        <p14:creationId xmlns:p14="http://schemas.microsoft.com/office/powerpoint/2010/main" val="20869075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Capstone Part Two</a:t>
            </a: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Autofit/>
          </a:bodyPr>
          <a:lstStyle/>
          <a:p>
            <a:pPr algn="just"/>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debriefing method is another method that brought the insights on how the learners on show the feedback of the learned material.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I </a:t>
            </a:r>
            <a:r>
              <a:rPr lang="en-US" sz="2400" dirty="0">
                <a:latin typeface="Times New Roman" pitchFamily="18" charset="0"/>
                <a:cs typeface="Times New Roman" pitchFamily="18" charset="0"/>
              </a:rPr>
              <a:t>approached this method by consideration of how the participants in the needs assessment training program acquire and retain information as well as the experiences.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approach of the discussion method was different from others in that; discussion involved students and their peer and also trainers.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consideration for the use of a debate of this method was to focus on the role of both participants and trainers.</a:t>
            </a:r>
          </a:p>
          <a:p>
            <a:pPr algn="just"/>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8489990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400" dirty="0" smtClean="0">
                <a:latin typeface="Times New Roman" pitchFamily="18" charset="0"/>
                <a:cs typeface="Times New Roman" pitchFamily="18" charset="0"/>
              </a:rPr>
              <a:t>References</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600200"/>
            <a:ext cx="8229600" cy="5943600"/>
          </a:xfrm>
        </p:spPr>
        <p:txBody>
          <a:bodyPr>
            <a:noAutofit/>
          </a:bodyPr>
          <a:lstStyle/>
          <a:p>
            <a:pPr marL="0" indent="0" algn="just">
              <a:lnSpc>
                <a:spcPct val="220000"/>
              </a:lnSpc>
              <a:buNone/>
            </a:pPr>
            <a:r>
              <a:rPr lang="en-US" sz="1200" dirty="0" smtClean="0">
                <a:latin typeface="Times New Roman" pitchFamily="18" charset="0"/>
                <a:cs typeface="Times New Roman" pitchFamily="18" charset="0"/>
              </a:rPr>
              <a:t>Mishra, A., Browning, D., Haviland, M. J., Jackson, M. L., Luff, D., Meyer, E. C., &amp; Kloek, C. E. (2018). Communication Skills Training in Ophthalmology: Results of a Needs Assessment and Pilot Training Program. Journal of surgical education, 75(2), 417-426.</a:t>
            </a:r>
          </a:p>
          <a:p>
            <a:pPr marL="0" indent="0" algn="just">
              <a:lnSpc>
                <a:spcPct val="220000"/>
              </a:lnSpc>
              <a:buNone/>
            </a:pPr>
            <a:r>
              <a:rPr lang="en-US" sz="1200" dirty="0" smtClean="0">
                <a:latin typeface="Times New Roman" pitchFamily="18" charset="0"/>
                <a:cs typeface="Times New Roman" pitchFamily="18" charset="0"/>
              </a:rPr>
              <a:t>Nayahangan, L. J., Stefanidis, D., Kern, D. E., &amp; Konge, L. (2018). How to identify and prioritize procedures suitable for simulation-based training: Experiences from general needs assessments using a modified Delphi method and a needs assessment formula. Medical teacher, 1-8.</a:t>
            </a:r>
          </a:p>
          <a:p>
            <a:pPr marL="0" indent="0" algn="just">
              <a:lnSpc>
                <a:spcPct val="220000"/>
              </a:lnSpc>
              <a:buNone/>
            </a:pPr>
            <a:r>
              <a:rPr lang="en-US" sz="1200" dirty="0" smtClean="0">
                <a:latin typeface="Times New Roman" pitchFamily="18" charset="0"/>
                <a:cs typeface="Times New Roman" pitchFamily="18" charset="0"/>
              </a:rPr>
              <a:t>Petyaeva, A., Kajander, M., Lawrence, V., Clifton, L., Thomas, A. J., Ballard, C., ... &amp; Nunez, K. M. (2018). Feasibility of a staff training and support programme to improve pain assessment and management in people with dementia living in care homes. International journal of geriatric psychiatry, 33(1), 221-231.</a:t>
            </a:r>
          </a:p>
          <a:p>
            <a:pPr algn="just">
              <a:lnSpc>
                <a:spcPct val="220000"/>
              </a:lnSpc>
            </a:pP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9198983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866</TotalTime>
  <Words>811</Words>
  <Application>Microsoft Office PowerPoint</Application>
  <PresentationFormat>On-screen Show (4:3)</PresentationFormat>
  <Paragraphs>50</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Calibri</vt:lpstr>
      <vt:lpstr>Georgia</vt:lpstr>
      <vt:lpstr>Times New Roman</vt:lpstr>
      <vt:lpstr>Wingdings</vt:lpstr>
      <vt:lpstr>Wingdings 2</vt:lpstr>
      <vt:lpstr>Civic</vt:lpstr>
      <vt:lpstr>CAPSTONE NEEDS ASSESSMENT   TRAINING PROGRAM</vt:lpstr>
      <vt:lpstr>Introduction </vt:lpstr>
      <vt:lpstr>Training methods </vt:lpstr>
      <vt:lpstr>Lecture method </vt:lpstr>
      <vt:lpstr>Demonstration Method</vt:lpstr>
      <vt:lpstr>Debriefing Method</vt:lpstr>
      <vt:lpstr>Discussion Method</vt:lpstr>
      <vt:lpstr>Capstone Part Two </vt:lpstr>
      <vt:lpstr>Capstone Part Two</vt:lpstr>
      <vt:lpstr>Capstone Part Two</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dc:creator>
  <cp:lastModifiedBy>amos kamau</cp:lastModifiedBy>
  <cp:revision>46</cp:revision>
  <dcterms:created xsi:type="dcterms:W3CDTF">2018-07-14T17:48:47Z</dcterms:created>
  <dcterms:modified xsi:type="dcterms:W3CDTF">2018-07-15T19:41:22Z</dcterms:modified>
</cp:coreProperties>
</file>